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6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9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87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9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02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1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8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89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0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5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4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FE27-46F2-30AE-1F76-D5A76EB6A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164FE-4B54-25A4-2D28-E81D16C9C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03366-9ED4-A8C1-7302-9386BBCC1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326112" cy="82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10933C-3ABC-4F86-73BD-C20425E7C22A}"/>
              </a:ext>
            </a:extLst>
          </p:cNvPr>
          <p:cNvSpPr/>
          <p:nvPr/>
        </p:nvSpPr>
        <p:spPr>
          <a:xfrm>
            <a:off x="2386584" y="1371599"/>
            <a:ext cx="74598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ΤΕΛΟΣ. ΕΥΧΑΡΙΣΤΟΥΜΕ</a:t>
            </a:r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 </a:t>
            </a:r>
            <a:endParaRPr lang="en-GB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5FA4F-12D6-D4FE-48A6-AFEB09CA9BC0}"/>
              </a:ext>
            </a:extLst>
          </p:cNvPr>
          <p:cNvSpPr txBox="1"/>
          <p:nvPr/>
        </p:nvSpPr>
        <p:spPr>
          <a:xfrm>
            <a:off x="2569464" y="3429000"/>
            <a:ext cx="8138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/>
              <a:t>Νομική σημείωση:© QUERCUS PARKET. Με την επιφύλαξη παντός δικαιώματος.Όλες οι πληροφορίες που περιέχονται στην παρούσα παρουσίαση είναι εμπιστευτικές και προορίζονται αποκλειστικά για τον παραλήπτη.Απαγορεύεται η αναπαραγωγή, διανομή ή κοινοποίηση χωρίς προηγούμενη γραπτή άδεια της QUERCUS PARKET.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7047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BC2B8-F89A-77A0-3A75-C9B54CC9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984"/>
            <a:ext cx="12192000" cy="81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0279-B6E2-0323-085C-0B79EAF4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Εισαγωγή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18B4F4-D2FE-BC23-6CF7-36AB98146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2728" y="2056687"/>
            <a:ext cx="1034186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l-GR" dirty="0"/>
              <a:t>Οικογενειακό πριονιστήριο δεύτερης γενιάς (ιδρ. 1997), με έμφαση στην ακρίβεια, τη συνέπεια και την υψηλή ποιότητα.</a:t>
            </a:r>
            <a:br>
              <a:rPr lang="el-GR" dirty="0"/>
            </a:br>
            <a:r>
              <a:rPr lang="el-GR" dirty="0"/>
              <a:t>Εξειδίκευση στην παραγωγή ξυλείας υψηλής ποιότητας από φράξο και δρυ, καθώς και κλασικού μασίφ και πολυστρωματικού παρκέ.</a:t>
            </a:r>
            <a:br>
              <a:rPr lang="el-GR" dirty="0"/>
            </a:br>
            <a:r>
              <a:rPr lang="el-GR" dirty="0"/>
              <a:t>Βασική τεχνογνωσία στο </a:t>
            </a:r>
            <a:r>
              <a:rPr lang="el-GR" i="1" dirty="0"/>
              <a:t>Quercus robur</a:t>
            </a:r>
            <a:r>
              <a:rPr lang="el-GR" dirty="0"/>
              <a:t> (κοινή δρυς), γνωστή ως σλαβονική δρυς, εκτιμώμενη για την αντοχή, τη δομή και τη διαχρονική αισθητική της.</a:t>
            </a:r>
            <a:br>
              <a:rPr lang="el-GR" dirty="0"/>
            </a:br>
            <a:r>
              <a:rPr lang="el-GR" dirty="0"/>
              <a:t>Όλη η προμήθεια πρώτων υλών είναι πλήρως ιχνηλάσιμη και συμμορφώνεται με διεθνείς κανονισμούς (EUDR, EUTR, UKTR, Lacey Act) στη Νοτιοανατολική Ευρώπη.</a:t>
            </a:r>
            <a:br>
              <a:rPr lang="el-GR" dirty="0"/>
            </a:br>
            <a:r>
              <a:rPr lang="el-GR" dirty="0"/>
              <a:t>Κύρια προέλευση: το δάσος Morović (Σερβία) — πηγή ανώτερης ποιότητας δρυός με βιώσιμη διαχείριση και μακρά δασική παράδοση.</a:t>
            </a:r>
            <a:br>
              <a:rPr lang="el-GR" dirty="0"/>
            </a:br>
            <a:r>
              <a:rPr lang="el-GR" dirty="0"/>
              <a:t>Η εταιρεία συνδυάζει την παραδοσιακή τεχνογνωσία με σύγχρονες μεθόδους παραγωγής, ενισχυμένες από διεθνή συνεργασία παραγωγής στην Καμπότζη.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7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237D-786C-A2DB-4D5D-06D58244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Ιστορία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10F319-4D5B-8961-3C7F-144BC3EB7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26464" y="1355650"/>
            <a:ext cx="10078148" cy="551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1600" b="1" dirty="0"/>
              <a:t>1997–2009 | Περίοδος STRELA</a:t>
            </a:r>
            <a:br>
              <a:rPr lang="el-GR" sz="1600" dirty="0"/>
            </a:br>
            <a:r>
              <a:rPr lang="el-GR" sz="1600" dirty="0"/>
              <a:t>Φάση ίδρυσης — εξελίχθηκε στο μεγαλύτερο πριονιστήριο δρυός και φράξου στη Σερβία, με έμφαση στην ακρίβεια και τις εξαγωγές μεγάλου όγκου.</a:t>
            </a:r>
            <a:br>
              <a:rPr lang="el-GR" sz="1600" dirty="0"/>
            </a:br>
            <a:r>
              <a:rPr lang="el-GR" sz="1600" dirty="0"/>
              <a:t>Μακροχρόνια συμφωνία με τη Vojvodinašume εξασφάλισε σταθερή προμήθεια σλαβονικής δρυός (</a:t>
            </a:r>
            <a:r>
              <a:rPr lang="el-GR" sz="1600" i="1" dirty="0"/>
              <a:t>Quercus robur</a:t>
            </a:r>
            <a:r>
              <a:rPr lang="el-GR" sz="1600" dirty="0"/>
              <a:t>) υψηλής ποιότητας.</a:t>
            </a:r>
            <a:br>
              <a:rPr lang="el-GR" sz="1600" dirty="0"/>
            </a:br>
            <a:r>
              <a:rPr lang="el-GR" sz="1600" dirty="0"/>
              <a:t>Ισχυρή διεθνής παρουσία (ΕΕ, Μέση Ανατολή) και σημαντικά έργα (π.χ. Βασιλικό Παλάτι στο Αζερμπαϊτζάν).</a:t>
            </a:r>
          </a:p>
          <a:p>
            <a:r>
              <a:rPr lang="el-GR" sz="1600" b="1" dirty="0"/>
              <a:t>2009–2020 | Περίοδος QUERCUS PARKET</a:t>
            </a:r>
            <a:br>
              <a:rPr lang="el-GR" sz="1600" dirty="0"/>
            </a:br>
            <a:r>
              <a:rPr lang="el-GR" sz="1600" dirty="0"/>
              <a:t>Στρατηγική μετάβαση από την παραγωγή όγκου στην εξειδίκευση και τις μακροχρόνιες συνεργασίες.</a:t>
            </a:r>
            <a:br>
              <a:rPr lang="el-GR" sz="1600" dirty="0"/>
            </a:br>
            <a:r>
              <a:rPr lang="el-GR" sz="1600" dirty="0"/>
              <a:t>Καθιερώθηκε ως αξιόπιστος προμηθευτής ημιέτοιμων προϊόντων δρυός για κορυφαίους κατασκευαστές δαπέδων (π.χ. Tarkett, Bauwerk, Weitzer).</a:t>
            </a:r>
          </a:p>
          <a:p>
            <a:r>
              <a:rPr lang="el-GR" sz="1600" b="1" dirty="0"/>
              <a:t>2020–Σήμερα | Περίοδος CAMPICO</a:t>
            </a:r>
            <a:br>
              <a:rPr lang="el-GR" sz="1600" dirty="0"/>
            </a:br>
            <a:r>
              <a:rPr lang="el-GR" sz="1600" dirty="0"/>
              <a:t>Παγκόσμια επέκταση μέσω κοινοπραξίας στην Καμπότζη, με έμφαση στην παραγωγή προηγμένων τριστρωματικών δαπέδων δρυός για την αγορά των ΗΠΑ.</a:t>
            </a:r>
            <a:br>
              <a:rPr lang="el-GR" sz="1600" dirty="0"/>
            </a:br>
            <a:r>
              <a:rPr lang="el-GR" sz="1600" dirty="0"/>
              <a:t>Ενοποίηση της ευρωπαϊκής τεχνογνωσίας πρώτων υλών με διεθνή δίκτυα παραγωγής και διανομής.</a:t>
            </a:r>
            <a:br>
              <a:rPr lang="el-GR" sz="1600" dirty="0"/>
            </a:br>
            <a:r>
              <a:rPr lang="el-GR" sz="1600" dirty="0"/>
              <a:t>Συνεχής εξέλιξη από ένα μεγάλο πριονιστήριο σε έναν εξειδικευμένο, παγκοσμίως συνδεδεμένο παραγωγό δρυός — παραμένοντας οικογενειακή επιχείρηση, πλέον υπό τη διοίκηση της δεύτερης γενιάς.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6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3137-3A93-08F2-9F91-FF713DB3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344" y="0"/>
            <a:ext cx="9895269" cy="1905000"/>
          </a:xfrm>
        </p:spPr>
        <p:txBody>
          <a:bodyPr>
            <a:normAutofit/>
          </a:bodyPr>
          <a:lstStyle/>
          <a:p>
            <a:r>
              <a:rPr lang="el-GR" b="1" dirty="0"/>
              <a:t>Μονάδα επεξεργασίας σκληρής ξυλείας “με το κλειδί στο χέρι”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BAF9B37-C20E-D548-7694-8475E6EEE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72184" y="1062664"/>
            <a:ext cx="10032428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1600" dirty="0"/>
              <a:t>Πλήρως λειτουργική βιομηχανική μονάδα σκληρής ξυλείας στη Σερβία (ιδρ. 1997), με άμεση δημιουργία εσόδων.</a:t>
            </a:r>
          </a:p>
          <a:p>
            <a:r>
              <a:rPr lang="el-GR" sz="1600" b="1" dirty="0"/>
              <a:t>Πλεονέκτημα τοποθεσίας</a:t>
            </a:r>
            <a:br>
              <a:rPr lang="el-GR" sz="1600" dirty="0"/>
            </a:br>
            <a:r>
              <a:rPr lang="el-GR" sz="1600" dirty="0"/>
              <a:t>Άμεση πρόσβαση σε σλαβονική δρυ (</a:t>
            </a:r>
            <a:r>
              <a:rPr lang="el-GR" sz="1600" i="1" dirty="0"/>
              <a:t>Quercus robur</a:t>
            </a:r>
            <a:r>
              <a:rPr lang="el-GR" sz="1600" dirty="0"/>
              <a:t>) από το Morović και τη λεκάνη Spačva, με αποτελεσματική σύνδεση προς αγορές της ΕΕ και παγκοσμίως.</a:t>
            </a:r>
          </a:p>
          <a:p>
            <a:r>
              <a:rPr lang="el-GR" sz="1600" b="1" dirty="0"/>
              <a:t>Οικονομική απόδοση</a:t>
            </a:r>
            <a:br>
              <a:rPr lang="el-GR" sz="1600" dirty="0"/>
            </a:br>
            <a:r>
              <a:rPr lang="el-GR" sz="1600" dirty="0"/>
              <a:t>Περίπου €16,5 εκατ. έσοδα, €2 εκατ. κέρδη, ~100 εργαζόμενοι και επεκτάσιμη παραγωγική δυναμικότητα.</a:t>
            </a:r>
          </a:p>
          <a:p>
            <a:r>
              <a:rPr lang="el-GR" sz="1600" b="1" dirty="0"/>
              <a:t>Υποδομή</a:t>
            </a:r>
            <a:br>
              <a:rPr lang="el-GR" sz="1600" dirty="0"/>
            </a:br>
            <a:r>
              <a:rPr lang="el-GR" sz="1600" dirty="0"/>
              <a:t>Αναπτυγμένες εγκαταστάσεις παραγωγής (8.000 τ.μ. κτιρίων σε συνολική έκταση 36.000 τ.μ.), εξοπλισμένες με ευρωπαϊκά μηχανήματα υψηλής δυναμικότητας.</a:t>
            </a:r>
          </a:p>
          <a:p>
            <a:r>
              <a:rPr lang="el-GR" sz="1600" b="1" dirty="0"/>
              <a:t>Ασφάλεια εφοδιασμού</a:t>
            </a:r>
            <a:br>
              <a:rPr lang="el-GR" sz="1600" dirty="0"/>
            </a:br>
            <a:r>
              <a:rPr lang="el-GR" sz="1600" dirty="0"/>
              <a:t>Μακροχρόνια συμφωνία με Vojvodinašume και προμήθεια με πιστοποίηση FSC, πλήρως συμμορφωμένη με EUDR, EUTR και Lacey Act.</a:t>
            </a:r>
          </a:p>
          <a:p>
            <a:r>
              <a:rPr lang="el-GR" sz="1600" b="1" dirty="0"/>
              <a:t>Δυνατότητα ανάπτυξης</a:t>
            </a:r>
            <a:br>
              <a:rPr lang="el-GR" sz="1600" dirty="0"/>
            </a:br>
            <a:r>
              <a:rPr lang="el-GR" sz="1600" dirty="0"/>
              <a:t>Έτοιμη για επέκταση σε καπλαμά, επιφανειακά στρώματα και engineered wood — χωρίς ανάγκη νέας επένδυσης τύπου greenfield.</a:t>
            </a:r>
          </a:p>
          <a:p>
            <a:r>
              <a:rPr lang="el-GR" sz="1600" b="1" dirty="0"/>
              <a:t>Στρατηγική θέση</a:t>
            </a:r>
            <a:br>
              <a:rPr lang="el-GR" sz="1600" dirty="0"/>
            </a:br>
            <a:r>
              <a:rPr lang="el-GR" sz="1600" dirty="0"/>
              <a:t>Κάθετα ολοκληρωμένη πλατφόρμα που συνδυάζει προμήθεια, επεξεργασία και εξαγωγές, με σχεδόν 30 χρόνια εμπειρίας.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2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B431-287A-D16A-20E7-DA9F16F8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530352"/>
            <a:ext cx="9520365" cy="905256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Προμήθεια, συμμόρφωση και ιχνηλασιμότητα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4487F6-9B58-BF66-1D17-AFE12C697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89888" y="2284546"/>
            <a:ext cx="1011472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l-GR" sz="1600" dirty="0"/>
              <a:t>Όλη η ξυλεία (δρυς </a:t>
            </a:r>
            <a:r>
              <a:rPr lang="el-GR" sz="1600" i="1" dirty="0"/>
              <a:t>Quercus robur</a:t>
            </a:r>
            <a:r>
              <a:rPr lang="el-GR" sz="1600" dirty="0"/>
              <a:t> και φράξος </a:t>
            </a:r>
            <a:r>
              <a:rPr lang="el-GR" sz="1600" i="1" dirty="0"/>
              <a:t>Fraxinus excelsior</a:t>
            </a:r>
            <a:r>
              <a:rPr lang="el-GR" sz="1600" dirty="0"/>
              <a:t>) προέρχεται αποκλειστικά από νόμιμα υλοτομημένα δάση.</a:t>
            </a:r>
            <a:br>
              <a:rPr lang="el-GR" sz="1600" dirty="0"/>
            </a:br>
            <a:r>
              <a:rPr lang="el-GR" sz="1600" dirty="0"/>
              <a:t>Η προμήθεια καλύπτει Σερβία, Κροατία, Βοσνία &amp; Ερζεγοβίνη και Ρουμανία, με βασική εστίαση στο δάσος Morović.</a:t>
            </a:r>
            <a:br>
              <a:rPr lang="el-GR" sz="1600" dirty="0"/>
            </a:br>
            <a:r>
              <a:rPr lang="el-GR" sz="1600" dirty="0"/>
              <a:t>Μακροχρόνιες συνεργασίες με κρατικούς δασικούς οργανισμούς (Vojvodinašume) εξασφαλίζουν σταθερή παροχή.</a:t>
            </a:r>
            <a:br>
              <a:rPr lang="el-GR" sz="1600" dirty="0"/>
            </a:br>
            <a:r>
              <a:rPr lang="el-GR" sz="1600" dirty="0"/>
              <a:t>Αυστηρός έλεγχος προμηθευτών με νομική τεκμηρίωση, δικαιώματα υλοτόμησης και συνεχή παρακολούθηση (FSC ή ισοδύναμα πρότυπα).</a:t>
            </a:r>
            <a:br>
              <a:rPr lang="el-GR" sz="1600" dirty="0"/>
            </a:br>
            <a:r>
              <a:rPr lang="el-GR" sz="1600" dirty="0"/>
              <a:t>Σύστημα πλήρους ιχνηλασιμότητας από το δάσος έως το τελικό προϊόν.</a:t>
            </a:r>
            <a:br>
              <a:rPr lang="el-GR" sz="1600" dirty="0"/>
            </a:br>
            <a:r>
              <a:rPr lang="el-GR" sz="1600" dirty="0"/>
              <a:t>Πλήρης συμμόρφωση με EUTR, EUDR, UKTR και τον νόμο Lacey των ΗΠΑ.</a:t>
            </a:r>
            <a:br>
              <a:rPr lang="el-GR" sz="1600" dirty="0"/>
            </a:br>
            <a:r>
              <a:rPr lang="el-GR" sz="1600" dirty="0"/>
              <a:t>Μείωση κινδύνου μέσω διαφοροποιημένων προμηθευτών, προτίμησης κρατικών δασών και τακτικών ελέγχων.</a:t>
            </a:r>
            <a:br>
              <a:rPr lang="el-GR" sz="1600" dirty="0"/>
            </a:br>
            <a:r>
              <a:rPr lang="el-GR" sz="1600" dirty="0"/>
              <a:t>Ισχυρή δέσμευση στη βιωσιμότητα μέσω υπεύθυνης προμήθειας, υποστήριξης αναδάσωσης και αποδοτικής χρήσης πόρων.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6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7A43-70EF-0E84-59F4-AA7390FE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624110"/>
            <a:ext cx="9584372" cy="1280890"/>
          </a:xfrm>
        </p:spPr>
        <p:txBody>
          <a:bodyPr/>
          <a:lstStyle/>
          <a:p>
            <a:r>
              <a:rPr lang="el-GR" b="1" dirty="0"/>
              <a:t>Ευκαιρίες αγοράς – Ευρωπαϊκή δρυς και σκληρή ξυλεία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438994-F25F-656C-63B8-FB39D95BEC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6152" y="2540419"/>
            <a:ext cx="1038758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l-GR" sz="2000" dirty="0"/>
              <a:t>Ισχυρή παγκόσμια ζήτηση για δρυ και φράξο υψηλής ποιότητας σε έπιπλα, εσωτερικούς χώρους και βιομηχανία.</a:t>
            </a:r>
            <a:br>
              <a:rPr lang="el-GR" sz="2000" dirty="0"/>
            </a:br>
            <a:r>
              <a:rPr lang="el-GR" sz="2000" dirty="0"/>
              <a:t>Η περιορισμένη διαθεσιμότητα της σλαβονικής δρυός την καθιστά premium πόρο.</a:t>
            </a:r>
            <a:br>
              <a:rPr lang="el-GR" sz="2000" dirty="0"/>
            </a:br>
            <a:r>
              <a:rPr lang="el-GR" sz="2000" dirty="0"/>
              <a:t>Η Νοτιοανατολική Ευρώπη αποτελεί στρατηγικά σημαντική περιοχή για υψηλής ποιότητας σκληρή ξυλεία.</a:t>
            </a:r>
            <a:br>
              <a:rPr lang="el-GR" sz="2000" dirty="0"/>
            </a:br>
            <a:r>
              <a:rPr lang="el-GR" sz="2000" dirty="0"/>
              <a:t>Αυξανόμενες κανονιστικές απαιτήσεις (EUDR, ESG) ευνοούν πλήρως συμμορφούμενους και ιχνηλάσιμους προμηθευτές.</a:t>
            </a:r>
            <a:br>
              <a:rPr lang="el-GR" sz="2000" dirty="0"/>
            </a:br>
            <a:r>
              <a:rPr lang="el-GR" sz="2000" dirty="0"/>
              <a:t>Σταθερή μακροπρόθεσμη ζήτηση διασφαλίζει ισχυρά θεμέλια αγοράς.</a:t>
            </a:r>
            <a:br>
              <a:rPr lang="el-GR" sz="2000" dirty="0"/>
            </a:br>
            <a:r>
              <a:rPr lang="el-GR" sz="2000" dirty="0"/>
              <a:t>Ο κατακερματισμός της προσφοράς δημιουργεί ευκαιρίες για αξιόπιστους και επεκτάσιμους παραγωγούς.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0443-5B9C-1C5A-BC4D-9756F97B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208" y="446087"/>
            <a:ext cx="4430203" cy="1289319"/>
          </a:xfrm>
        </p:spPr>
        <p:txBody>
          <a:bodyPr/>
          <a:lstStyle/>
          <a:p>
            <a:r>
              <a:rPr lang="el-GR" b="1" dirty="0"/>
              <a:t>Στρατηγικός κόμβος – πρόσβαση σε πρώτες ύλες και εξαγωγές</a:t>
            </a:r>
            <a:endParaRPr lang="en-GB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18DDE4-12B8-CA44-D2A1-868854FFF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86" y="1887688"/>
            <a:ext cx="6057284" cy="4010192"/>
          </a:xfr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FE4A7CB-E3D1-DCFD-C2BC-CAF77EAE60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75036" y="2108487"/>
            <a:ext cx="551937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l-GR" sz="1800" dirty="0"/>
              <a:t>Τοποθετημένο στην περιοχή Srem (Σερβία), κοντά στο Βελιγράδι — σημαντικός κόμβος logistics.</a:t>
            </a:r>
            <a:br>
              <a:rPr lang="el-GR" sz="1800" dirty="0"/>
            </a:br>
            <a:r>
              <a:rPr lang="el-GR" sz="1800" dirty="0"/>
              <a:t>35 λεπτά από το Διεθνές Αεροδρόμιο Βελιγραδίου</a:t>
            </a:r>
            <a:br>
              <a:rPr lang="el-GR" sz="1800" dirty="0"/>
            </a:br>
            <a:r>
              <a:rPr lang="el-GR" sz="1800" dirty="0"/>
              <a:t>10 λεπτά από κύριους ευρωπαϊκούς αυτοκινητοδρόμους (E-70, E-75)</a:t>
            </a:r>
            <a:br>
              <a:rPr lang="el-GR" sz="1800" dirty="0"/>
            </a:br>
            <a:r>
              <a:rPr lang="el-GR" sz="1800" dirty="0"/>
              <a:t>Κοντά σε σιδηροδρομικό και τελωνειακό σταθμό (Inđija)</a:t>
            </a:r>
            <a:br>
              <a:rPr lang="el-GR" sz="1800" dirty="0"/>
            </a:br>
            <a:r>
              <a:rPr lang="el-GR" sz="1800" dirty="0"/>
              <a:t>Άμεση πρόσβαση σε βασικές περιοχές προμήθειας: δάσος Morović και λεκάνη Spačva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9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578C-8C5D-89E9-F03A-491F3D47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24110"/>
            <a:ext cx="9218611" cy="1280890"/>
          </a:xfrm>
        </p:spPr>
        <p:txBody>
          <a:bodyPr/>
          <a:lstStyle/>
          <a:p>
            <a:r>
              <a:rPr lang="el-GR" b="1" dirty="0"/>
              <a:t>Πελατολόγιο &amp; αναφορές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3049C-03EC-1A9E-BD3C-700D4C251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08" y="1838896"/>
            <a:ext cx="4629150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3C588-11D9-0644-A9D5-641CD44A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3004057"/>
            <a:ext cx="3551936" cy="2131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CB74C-9FF0-FA56-6A20-19C6C5C1F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6" y="1880044"/>
            <a:ext cx="4114800" cy="1114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0BB53B-F231-8CCE-9625-E74B0ABB1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5446941"/>
            <a:ext cx="375285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00FEA4-1C7C-EA20-1967-64C81807B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62" y="3160934"/>
            <a:ext cx="3197352" cy="31973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15AB64-3265-6E7B-4730-0F1249966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73" y="3325369"/>
            <a:ext cx="4057683" cy="10763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3D0B749-C9B6-8952-B38C-37F37F2FE8B7}"/>
              </a:ext>
            </a:extLst>
          </p:cNvPr>
          <p:cNvSpPr/>
          <p:nvPr/>
        </p:nvSpPr>
        <p:spPr>
          <a:xfrm>
            <a:off x="7976873" y="4401693"/>
            <a:ext cx="4057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Μέλος του FORDAQ (Επίπεδο Bronze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en-GB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96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25BD-F579-E4CE-40DD-8BEB5D66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Στοιχεία επικοινωνίας &amp; εταιρείας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EDCA60-6E77-72E5-F549-915CA4189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37360" y="1295523"/>
            <a:ext cx="1045464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QUERCUS PARKET – </a:t>
            </a:r>
            <a:r>
              <a:rPr lang="el-GR" sz="1600" dirty="0"/>
              <a:t>Ατομική επιχείρηση</a:t>
            </a:r>
            <a:br>
              <a:rPr lang="el-GR" sz="1600" dirty="0"/>
            </a:br>
            <a:r>
              <a:rPr lang="el-GR" sz="1600" dirty="0"/>
              <a:t>Διεύθυνση:</a:t>
            </a:r>
            <a:br>
              <a:rPr lang="el-GR" sz="1600" dirty="0"/>
            </a:br>
            <a:r>
              <a:rPr lang="en-GB" sz="1600" dirty="0"/>
              <a:t>Nikole </a:t>
            </a:r>
            <a:r>
              <a:rPr lang="en-GB" sz="1600" dirty="0" err="1"/>
              <a:t>Tesle</a:t>
            </a:r>
            <a:r>
              <a:rPr lang="en-GB" sz="1600" dirty="0"/>
              <a:t> 137, 22321 </a:t>
            </a:r>
            <a:r>
              <a:rPr lang="en-GB" sz="1600" dirty="0" err="1"/>
              <a:t>Ljukovo</a:t>
            </a:r>
            <a:r>
              <a:rPr lang="en-GB" sz="1600" dirty="0"/>
              <a:t>, </a:t>
            </a:r>
            <a:r>
              <a:rPr lang="el-GR" sz="1600" dirty="0"/>
              <a:t>Σερβία</a:t>
            </a:r>
          </a:p>
          <a:p>
            <a:r>
              <a:rPr lang="el-GR" sz="1600" dirty="0"/>
              <a:t>Επικοινωνία:</a:t>
            </a:r>
            <a:br>
              <a:rPr lang="el-GR" sz="1600" dirty="0"/>
            </a:br>
            <a:r>
              <a:rPr lang="en-GB" sz="1600" dirty="0"/>
              <a:t>Email: quercus.parket@gmail.com</a:t>
            </a:r>
            <a:br>
              <a:rPr lang="en-GB" sz="1600" dirty="0"/>
            </a:br>
            <a:r>
              <a:rPr lang="el-GR" sz="1600" dirty="0"/>
              <a:t>Τηλέφωνο: +381 22 58 77 50</a:t>
            </a:r>
          </a:p>
          <a:p>
            <a:r>
              <a:rPr lang="el-GR" sz="1600" dirty="0"/>
              <a:t>Ώρες λειτουργίας:</a:t>
            </a:r>
            <a:br>
              <a:rPr lang="el-GR" sz="1600" dirty="0"/>
            </a:br>
            <a:r>
              <a:rPr lang="el-GR" sz="1600" dirty="0"/>
              <a:t>Δευτέρα – Παρασκευή | 07:00 – 15:00</a:t>
            </a:r>
          </a:p>
          <a:p>
            <a:r>
              <a:rPr lang="el-GR" sz="1600" dirty="0"/>
              <a:t>Στοιχεία εταιρείας:</a:t>
            </a:r>
            <a:br>
              <a:rPr lang="el-GR" sz="1600" dirty="0"/>
            </a:br>
            <a:r>
              <a:rPr lang="el-GR" sz="1600" dirty="0"/>
              <a:t>ΑΦΜ (</a:t>
            </a:r>
            <a:r>
              <a:rPr lang="en-GB" sz="1600" dirty="0"/>
              <a:t>PIB): 106197782</a:t>
            </a:r>
            <a:br>
              <a:rPr lang="en-GB" sz="1600" dirty="0"/>
            </a:br>
            <a:r>
              <a:rPr lang="el-GR" sz="1600" dirty="0"/>
              <a:t>Αριθμός μητρώου: 61620117</a:t>
            </a:r>
          </a:p>
          <a:p>
            <a:r>
              <a:rPr lang="el-GR" sz="1600" dirty="0"/>
              <a:t>Τραπεζικά στοιχεία:</a:t>
            </a:r>
            <a:br>
              <a:rPr lang="el-GR" sz="1600" dirty="0"/>
            </a:br>
            <a:r>
              <a:rPr lang="en-GB" sz="1600" dirty="0"/>
              <a:t>OTP Bank Serbia (Novi Sad)</a:t>
            </a:r>
            <a:br>
              <a:rPr lang="en-GB" sz="1600" dirty="0"/>
            </a:br>
            <a:r>
              <a:rPr lang="en-GB" sz="1600" dirty="0"/>
              <a:t>IBAN: RS35 3259 6015 0046 8686 36</a:t>
            </a:r>
            <a:br>
              <a:rPr lang="en-GB" sz="1600" dirty="0"/>
            </a:br>
            <a:r>
              <a:rPr lang="en-GB" sz="1600" dirty="0"/>
              <a:t>SWIFT: OTPVRS22</a:t>
            </a:r>
          </a:p>
          <a:p>
            <a:r>
              <a:rPr lang="el-GR" sz="1600" dirty="0"/>
              <a:t>Τοποθεσία:</a:t>
            </a:r>
            <a:br>
              <a:rPr lang="el-GR" sz="1600" dirty="0"/>
            </a:br>
            <a:r>
              <a:rPr lang="el-GR" sz="1600" dirty="0"/>
              <a:t>Πριονιστήριο “</a:t>
            </a:r>
            <a:r>
              <a:rPr lang="en-GB" sz="1600" dirty="0" err="1"/>
              <a:t>Strela</a:t>
            </a:r>
            <a:r>
              <a:rPr lang="en-GB" sz="1600" dirty="0"/>
              <a:t>” – Quercus </a:t>
            </a:r>
            <a:r>
              <a:rPr lang="en-GB" sz="1600" dirty="0" err="1"/>
              <a:t>Parket</a:t>
            </a:r>
            <a:endParaRPr lang="en-GB" sz="1600" dirty="0"/>
          </a:p>
          <a:p>
            <a:r>
              <a:rPr lang="el-GR" sz="1600" dirty="0"/>
              <a:t>Άδεια </a:t>
            </a:r>
            <a:r>
              <a:rPr lang="en-GB" sz="1600" dirty="0"/>
              <a:t>FSC: C214521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419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953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PowerPoint Presentation</vt:lpstr>
      <vt:lpstr>Εισαγωγή</vt:lpstr>
      <vt:lpstr>Ιστορία</vt:lpstr>
      <vt:lpstr>Μονάδα επεξεργασίας σκληρής ξυλείας “με το κλειδί στο χέρι”</vt:lpstr>
      <vt:lpstr>Προμήθεια, συμμόρφωση και ιχνηλασιμότητα</vt:lpstr>
      <vt:lpstr>Ευκαιρίες αγοράς – Ευρωπαϊκή δρυς και σκληρή ξυλεία</vt:lpstr>
      <vt:lpstr>Στρατηγικός κόμβος – πρόσβαση σε πρώτες ύλες και εξαγωγές</vt:lpstr>
      <vt:lpstr>Πελατολόγιο &amp; αναφορές</vt:lpstr>
      <vt:lpstr>Στοιχεία επικοινωνίας &amp; εταιρείας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Goran Nisevic</dc:creator>
  <cp:lastModifiedBy>Goran Nisevic</cp:lastModifiedBy>
  <cp:revision>21</cp:revision>
  <dcterms:created xsi:type="dcterms:W3CDTF">2026-03-27T12:34:22Z</dcterms:created>
  <dcterms:modified xsi:type="dcterms:W3CDTF">2026-03-28T11:36:11Z</dcterms:modified>
</cp:coreProperties>
</file>